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8"/>
  </p:notesMasterIdLst>
  <p:sldIdLst>
    <p:sldId id="262" r:id="rId2"/>
    <p:sldId id="256" r:id="rId3"/>
    <p:sldId id="257" r:id="rId4"/>
    <p:sldId id="258" r:id="rId5"/>
    <p:sldId id="274" r:id="rId6"/>
    <p:sldId id="259" r:id="rId7"/>
    <p:sldId id="260" r:id="rId8"/>
    <p:sldId id="268" r:id="rId9"/>
    <p:sldId id="271" r:id="rId10"/>
    <p:sldId id="272" r:id="rId11"/>
    <p:sldId id="273" r:id="rId12"/>
    <p:sldId id="266" r:id="rId13"/>
    <p:sldId id="267" r:id="rId14"/>
    <p:sldId id="263" r:id="rId15"/>
    <p:sldId id="265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B9621-0A28-422C-BDF6-D5BB7FEF20D3}" type="datetimeFigureOut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2EF1B-7A8D-4F98-8D21-1350A7590E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902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8F2F0-943B-42B7-A888-27B57F6E3D6F}" type="datetime1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9A4D4-947F-46DE-B2D7-849268CE7E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805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841C-5FF6-498E-8D6D-83A9B9B4E9B7}" type="datetime1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9A4D4-947F-46DE-B2D7-849268CE7E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661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A4DA-99D7-4095-A006-C2F77E3FB0DA}" type="datetime1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9A4D4-947F-46DE-B2D7-849268CE7E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6199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CB34-55A4-4BEB-8A23-79980AF7EA8A}" type="datetime1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9A4D4-947F-46DE-B2D7-849268CE7E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122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9913-6AAF-4E80-AD23-87931B8C7838}" type="datetime1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9A4D4-947F-46DE-B2D7-849268CE7E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263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AA9A-B93B-4718-ABC6-2D2F9CF6A710}" type="datetime1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9A4D4-947F-46DE-B2D7-849268CE7E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7961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3DBB2-CF0C-41D2-AF8C-9FFF814F00CE}" type="datetime1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9A4D4-947F-46DE-B2D7-849268CE7E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5753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51D5-26D6-4297-91A0-94D18AD0947A}" type="datetime1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9A4D4-947F-46DE-B2D7-849268CE7E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833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F95C6-0762-468C-BEB0-DEB393ABD13D}" type="datetime1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9A4D4-947F-46DE-B2D7-849268CE7E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931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B1352-EDC2-4A06-8A21-8DBD67948168}" type="datetime1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9A4D4-947F-46DE-B2D7-849268CE7E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5948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33D95-251D-45BF-A98B-C361BB1038A7}" type="datetime1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9A4D4-947F-46DE-B2D7-849268CE7E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265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47951-8419-4214-9108-5303DC45FDDD}" type="datetime1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9A4D4-947F-46DE-B2D7-849268CE7E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543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is.ac.jp/~nakada/researches/Minesweeper/" TargetMode="External"/><Relationship Id="rId2" Type="http://schemas.openxmlformats.org/officeDocument/2006/relationships/hyperlink" Target="https://uesyuu.github.io/minesweeper/minesweeper.html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20C780-E319-4E25-80F9-7051CA684CD4}"/>
              </a:ext>
            </a:extLst>
          </p:cNvPr>
          <p:cNvSpPr txBox="1"/>
          <p:nvPr/>
        </p:nvSpPr>
        <p:spPr>
          <a:xfrm>
            <a:off x="3970256" y="1564850"/>
            <a:ext cx="4251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dirty="0"/>
              <a:t>AI</a:t>
            </a:r>
            <a:r>
              <a:rPr kumimoji="1" lang="ko-KR" altLang="en-US" sz="6000" dirty="0"/>
              <a:t>와 게임</a:t>
            </a:r>
            <a:endParaRPr kumimoji="1" lang="ja-JP" altLang="en-US" sz="6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E36E129-B082-49EC-804B-F6A0ACFDA8CC}"/>
              </a:ext>
            </a:extLst>
          </p:cNvPr>
          <p:cNvSpPr txBox="1"/>
          <p:nvPr/>
        </p:nvSpPr>
        <p:spPr>
          <a:xfrm>
            <a:off x="9087438" y="5552387"/>
            <a:ext cx="2472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/>
              <a:t>2017315055</a:t>
            </a:r>
          </a:p>
          <a:p>
            <a:r>
              <a:rPr lang="ko-KR" altLang="en-US" dirty="0"/>
              <a:t>글로벌소프트웨어학과</a:t>
            </a:r>
            <a:endParaRPr kumimoji="1" lang="en-US" altLang="ja-JP" dirty="0"/>
          </a:p>
          <a:p>
            <a:r>
              <a:rPr lang="ko-KR" altLang="en-US" dirty="0"/>
              <a:t>에다 카츠토시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565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51BC7B2-0282-47F7-A42C-9DE79FCE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9A4D4-947F-46DE-B2D7-849268CE7EC2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CF252B9-8FE5-4109-AA93-739EE185C735}"/>
              </a:ext>
            </a:extLst>
          </p:cNvPr>
          <p:cNvSpPr/>
          <p:nvPr/>
        </p:nvSpPr>
        <p:spPr>
          <a:xfrm>
            <a:off x="566053" y="184194"/>
            <a:ext cx="1620957" cy="8347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/>
              <a:t>연구방법</a:t>
            </a:r>
            <a:endParaRPr lang="en-US" altLang="ko-KR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AA25521-3884-40F4-9BD3-003F6B185331}"/>
              </a:ext>
            </a:extLst>
          </p:cNvPr>
          <p:cNvSpPr txBox="1"/>
          <p:nvPr/>
        </p:nvSpPr>
        <p:spPr>
          <a:xfrm>
            <a:off x="1376531" y="1351280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문제 해결 방법은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</a:t>
            </a:r>
            <a:r>
              <a:rPr lang="ko-KR" altLang="en-US" dirty="0"/>
              <a:t>이다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43EC44B-0241-475B-851E-807F9DFF70E6}"/>
              </a:ext>
            </a:extLst>
          </p:cNvPr>
          <p:cNvSpPr txBox="1"/>
          <p:nvPr/>
        </p:nvSpPr>
        <p:spPr>
          <a:xfrm>
            <a:off x="1376531" y="2052982"/>
            <a:ext cx="6845144" cy="774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300000"/>
              </a:lnSpc>
              <a:buFont typeface="+mj-lt"/>
              <a:buAutoNum type="arabicPeriod" startAt="3"/>
            </a:pPr>
            <a:r>
              <a:rPr lang="ko-KR" altLang="en-US" dirty="0"/>
              <a:t>위 방법을 적용하지 못하는 경우 지뢰가 아닌 </a:t>
            </a:r>
            <a:r>
              <a:rPr lang="en-US" altLang="ko-KR" dirty="0"/>
              <a:t>Block</a:t>
            </a:r>
            <a:r>
              <a:rPr lang="ko-KR" altLang="en-US" dirty="0"/>
              <a:t>을 </a:t>
            </a:r>
            <a:r>
              <a:rPr lang="en-US" altLang="ko-KR" dirty="0"/>
              <a:t>Click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en-US" altLang="ja-JP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29318384-4C04-4B4C-B2FA-0E7B35725134}"/>
              </a:ext>
            </a:extLst>
          </p:cNvPr>
          <p:cNvGrpSpPr/>
          <p:nvPr/>
        </p:nvGrpSpPr>
        <p:grpSpPr>
          <a:xfrm>
            <a:off x="2187010" y="3148400"/>
            <a:ext cx="3207950" cy="3207950"/>
            <a:chOff x="2187010" y="3148400"/>
            <a:chExt cx="3207950" cy="3207950"/>
          </a:xfrm>
        </p:grpSpPr>
        <p:pic>
          <p:nvPicPr>
            <p:cNvPr id="6" name="図 5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F4F30618-8BFA-4FBC-BDD7-2524425BF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7010" y="3148400"/>
              <a:ext cx="3207950" cy="3207950"/>
            </a:xfrm>
            <a:prstGeom prst="rect">
              <a:avLst/>
            </a:prstGeom>
          </p:spPr>
        </p:pic>
        <p:sp>
          <p:nvSpPr>
            <p:cNvPr id="5" name="フローチャート: 結合子 4">
              <a:extLst>
                <a:ext uri="{FF2B5EF4-FFF2-40B4-BE49-F238E27FC236}">
                  <a16:creationId xmlns:a16="http://schemas.microsoft.com/office/drawing/2014/main" id="{809B2D06-3455-4B26-9D7E-D04791B72243}"/>
                </a:ext>
              </a:extLst>
            </p:cNvPr>
            <p:cNvSpPr/>
            <p:nvPr/>
          </p:nvSpPr>
          <p:spPr>
            <a:xfrm>
              <a:off x="4425764" y="4805117"/>
              <a:ext cx="329116" cy="328739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フローチャート: 結合子 9">
              <a:extLst>
                <a:ext uri="{FF2B5EF4-FFF2-40B4-BE49-F238E27FC236}">
                  <a16:creationId xmlns:a16="http://schemas.microsoft.com/office/drawing/2014/main" id="{E654DDE4-0B82-4956-A777-CF878710DD54}"/>
                </a:ext>
              </a:extLst>
            </p:cNvPr>
            <p:cNvSpPr/>
            <p:nvPr/>
          </p:nvSpPr>
          <p:spPr>
            <a:xfrm>
              <a:off x="4425764" y="3781909"/>
              <a:ext cx="329116" cy="328739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フローチャート: 結合子 11">
              <a:extLst>
                <a:ext uri="{FF2B5EF4-FFF2-40B4-BE49-F238E27FC236}">
                  <a16:creationId xmlns:a16="http://schemas.microsoft.com/office/drawing/2014/main" id="{1F9435C7-850D-4E8D-9E93-CEAC996C5D94}"/>
                </a:ext>
              </a:extLst>
            </p:cNvPr>
            <p:cNvSpPr/>
            <p:nvPr/>
          </p:nvSpPr>
          <p:spPr>
            <a:xfrm>
              <a:off x="4425764" y="4269693"/>
              <a:ext cx="329116" cy="328739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ローチャート: 結合子 18">
              <a:extLst>
                <a:ext uri="{FF2B5EF4-FFF2-40B4-BE49-F238E27FC236}">
                  <a16:creationId xmlns:a16="http://schemas.microsoft.com/office/drawing/2014/main" id="{1FF6A695-7BEB-42C6-9ED4-96AF7CC1D9DB}"/>
                </a:ext>
              </a:extLst>
            </p:cNvPr>
            <p:cNvSpPr/>
            <p:nvPr/>
          </p:nvSpPr>
          <p:spPr>
            <a:xfrm>
              <a:off x="4425764" y="4805117"/>
              <a:ext cx="329116" cy="328739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ローチャート: 結合子 19">
              <a:extLst>
                <a:ext uri="{FF2B5EF4-FFF2-40B4-BE49-F238E27FC236}">
                  <a16:creationId xmlns:a16="http://schemas.microsoft.com/office/drawing/2014/main" id="{6362F3C6-66EA-4A99-BC7B-7108515F73EA}"/>
                </a:ext>
              </a:extLst>
            </p:cNvPr>
            <p:cNvSpPr/>
            <p:nvPr/>
          </p:nvSpPr>
          <p:spPr>
            <a:xfrm>
              <a:off x="4425764" y="3781909"/>
              <a:ext cx="329116" cy="328739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フローチャート: 結合子 20">
              <a:extLst>
                <a:ext uri="{FF2B5EF4-FFF2-40B4-BE49-F238E27FC236}">
                  <a16:creationId xmlns:a16="http://schemas.microsoft.com/office/drawing/2014/main" id="{351D7C96-F82B-45BC-8A89-93B35E354DBA}"/>
                </a:ext>
              </a:extLst>
            </p:cNvPr>
            <p:cNvSpPr/>
            <p:nvPr/>
          </p:nvSpPr>
          <p:spPr>
            <a:xfrm>
              <a:off x="4425764" y="4269693"/>
              <a:ext cx="329116" cy="328739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648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51BC7B2-0282-47F7-A42C-9DE79FCE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9A4D4-947F-46DE-B2D7-849268CE7EC2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CF252B9-8FE5-4109-AA93-739EE185C735}"/>
              </a:ext>
            </a:extLst>
          </p:cNvPr>
          <p:cNvSpPr/>
          <p:nvPr/>
        </p:nvSpPr>
        <p:spPr>
          <a:xfrm>
            <a:off x="566053" y="184194"/>
            <a:ext cx="1620957" cy="8347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/>
              <a:t>연구방법</a:t>
            </a:r>
            <a:endParaRPr lang="en-US" altLang="ko-KR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AA25521-3884-40F4-9BD3-003F6B185331}"/>
              </a:ext>
            </a:extLst>
          </p:cNvPr>
          <p:cNvSpPr txBox="1"/>
          <p:nvPr/>
        </p:nvSpPr>
        <p:spPr>
          <a:xfrm>
            <a:off x="1376531" y="1351280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문제 해결 방법은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</a:t>
            </a:r>
            <a:r>
              <a:rPr lang="ko-KR" altLang="en-US" dirty="0"/>
              <a:t>이다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43EC44B-0241-475B-851E-807F9DFF70E6}"/>
              </a:ext>
            </a:extLst>
          </p:cNvPr>
          <p:cNvSpPr txBox="1"/>
          <p:nvPr/>
        </p:nvSpPr>
        <p:spPr>
          <a:xfrm>
            <a:off x="1376531" y="2052982"/>
            <a:ext cx="9002786" cy="774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300000"/>
              </a:lnSpc>
              <a:buFont typeface="+mj-lt"/>
              <a:buAutoNum type="arabicPeriod" startAt="4"/>
            </a:pPr>
            <a:r>
              <a:rPr lang="ko-KR" altLang="en-US" dirty="0"/>
              <a:t>위 방법을 적용하지 못하는 경우 지뢰확률을 계산하여 확률이 낮은 </a:t>
            </a:r>
            <a:r>
              <a:rPr lang="en-US" altLang="ko-KR" dirty="0"/>
              <a:t>Block</a:t>
            </a:r>
            <a:r>
              <a:rPr lang="ko-KR" altLang="en-US" dirty="0"/>
              <a:t>을 </a:t>
            </a:r>
            <a:r>
              <a:rPr lang="en-US" altLang="ko-KR" dirty="0"/>
              <a:t>Click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09B2D734-6F32-440F-AD43-A70C73AB8AE6}"/>
              </a:ext>
            </a:extLst>
          </p:cNvPr>
          <p:cNvGrpSpPr/>
          <p:nvPr/>
        </p:nvGrpSpPr>
        <p:grpSpPr>
          <a:xfrm>
            <a:off x="2187010" y="3148400"/>
            <a:ext cx="6423590" cy="3207950"/>
            <a:chOff x="2187010" y="3148400"/>
            <a:chExt cx="6423590" cy="3207950"/>
          </a:xfrm>
        </p:grpSpPr>
        <p:pic>
          <p:nvPicPr>
            <p:cNvPr id="6" name="図 5" descr="抽象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32802F51-DD0E-4059-B878-956BD7A01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7010" y="3148400"/>
              <a:ext cx="3207950" cy="3207950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0B9DCA9F-D916-4415-BF86-E02EB091170E}"/>
                </a:ext>
              </a:extLst>
            </p:cNvPr>
            <p:cNvSpPr txBox="1"/>
            <p:nvPr/>
          </p:nvSpPr>
          <p:spPr>
            <a:xfrm>
              <a:off x="6506663" y="4616061"/>
              <a:ext cx="2103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/>
                <a:t>(</a:t>
              </a:r>
              <a:r>
                <a:rPr kumimoji="1" lang="en-US" altLang="ja-JP" b="1" dirty="0">
                  <a:solidFill>
                    <a:schemeClr val="accent6"/>
                  </a:solidFill>
                </a:rPr>
                <a:t>0.5</a:t>
              </a:r>
              <a:r>
                <a:rPr kumimoji="1" lang="en-US" altLang="ja-JP" dirty="0"/>
                <a:t> + </a:t>
              </a:r>
              <a:r>
                <a:rPr kumimoji="1" lang="en-US" altLang="ja-JP" b="1" dirty="0">
                  <a:solidFill>
                    <a:schemeClr val="accent1"/>
                  </a:solidFill>
                </a:rPr>
                <a:t>0.5</a:t>
              </a:r>
              <a:r>
                <a:rPr kumimoji="1" lang="en-US" altLang="ja-JP" b="1" dirty="0"/>
                <a:t>) / 2</a:t>
              </a:r>
              <a:endParaRPr kumimoji="1" lang="ja-JP" altLang="en-US" b="1" dirty="0"/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5CD36498-EF02-4553-B97D-BBB720CF7459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>
              <a:off x="4653280" y="4800727"/>
              <a:ext cx="1853383" cy="13288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3830238C-B141-4F6E-AD63-2A98DD117607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>
              <a:off x="5070862" y="4800727"/>
              <a:ext cx="1435801" cy="7334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F60B7536-55A7-4895-BCF9-9A91CE94C157}"/>
                </a:ext>
              </a:extLst>
            </p:cNvPr>
            <p:cNvSpPr txBox="1"/>
            <p:nvPr/>
          </p:nvSpPr>
          <p:spPr>
            <a:xfrm>
              <a:off x="6506663" y="3882485"/>
              <a:ext cx="2103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/>
                <a:t>(</a:t>
              </a:r>
              <a:r>
                <a:rPr kumimoji="1" lang="en-US" altLang="ja-JP" b="1" dirty="0">
                  <a:solidFill>
                    <a:schemeClr val="accent6"/>
                  </a:solidFill>
                </a:rPr>
                <a:t>0.5</a:t>
              </a:r>
              <a:r>
                <a:rPr kumimoji="1" lang="en-US" altLang="ja-JP" dirty="0"/>
                <a:t> + </a:t>
              </a:r>
              <a:r>
                <a:rPr kumimoji="1" lang="en-US" altLang="ja-JP" b="1" dirty="0">
                  <a:solidFill>
                    <a:srgbClr val="00B050"/>
                  </a:solidFill>
                </a:rPr>
                <a:t>0.5</a:t>
              </a:r>
              <a:r>
                <a:rPr kumimoji="1" lang="en-US" altLang="ja-JP" b="1" dirty="0"/>
                <a:t>) / 2</a:t>
              </a:r>
              <a:endParaRPr kumimoji="1" lang="ja-JP" altLang="en-US" b="1" dirty="0"/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9F8DAB31-7380-4950-B55A-C27B61F3A798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>
              <a:off x="4653280" y="4067151"/>
              <a:ext cx="1853383" cy="15513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5D345F11-C840-431E-ACDB-02B66CCDFF6F}"/>
                </a:ext>
              </a:extLst>
            </p:cNvPr>
            <p:cNvSpPr txBox="1"/>
            <p:nvPr/>
          </p:nvSpPr>
          <p:spPr>
            <a:xfrm>
              <a:off x="6506663" y="5339477"/>
              <a:ext cx="67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/>
                <a:t>4 / 1</a:t>
              </a:r>
              <a:endParaRPr kumimoji="1" lang="ja-JP" altLang="en-US" b="1" dirty="0"/>
            </a:p>
          </p:txBody>
        </p:sp>
        <p:sp>
          <p:nvSpPr>
            <p:cNvPr id="35" name="フローチャート: 結合子 34">
              <a:extLst>
                <a:ext uri="{FF2B5EF4-FFF2-40B4-BE49-F238E27FC236}">
                  <a16:creationId xmlns:a16="http://schemas.microsoft.com/office/drawing/2014/main" id="{EF0F7FD9-F92C-41F6-86E5-54336CB56E78}"/>
                </a:ext>
              </a:extLst>
            </p:cNvPr>
            <p:cNvSpPr/>
            <p:nvPr/>
          </p:nvSpPr>
          <p:spPr>
            <a:xfrm>
              <a:off x="4961674" y="5908548"/>
              <a:ext cx="329116" cy="328739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B2A1F936-E659-497F-9BDD-570B7605CCD5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>
              <a:off x="5181601" y="5524143"/>
              <a:ext cx="1325062" cy="5387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2174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4ADE61A-BC42-4BCD-AD7F-238EBAE4C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9A4D4-947F-46DE-B2D7-849268CE7EC2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4884869-93DA-4808-BB79-88F6B4468882}"/>
              </a:ext>
            </a:extLst>
          </p:cNvPr>
          <p:cNvSpPr/>
          <p:nvPr/>
        </p:nvSpPr>
        <p:spPr>
          <a:xfrm>
            <a:off x="566053" y="184194"/>
            <a:ext cx="1620957" cy="8347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/>
              <a:t>실험결과</a:t>
            </a:r>
            <a:endParaRPr lang="en-US" altLang="ko-KR" sz="2800" dirty="0"/>
          </a:p>
        </p:txBody>
      </p:sp>
      <p:pic>
        <p:nvPicPr>
          <p:cNvPr id="5" name="画面録画 4">
            <a:hlinkClick r:id="" action="ppaction://media"/>
            <a:extLst>
              <a:ext uri="{FF2B5EF4-FFF2-40B4-BE49-F238E27FC236}">
                <a16:creationId xmlns:a16="http://schemas.microsoft.com/office/drawing/2014/main" id="{461E25CD-F771-4C5A-9B24-66A6147CE3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9175" y="1103687"/>
            <a:ext cx="10153650" cy="525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4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4ADE61A-BC42-4BCD-AD7F-238EBAE4C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9A4D4-947F-46DE-B2D7-849268CE7EC2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4884869-93DA-4808-BB79-88F6B4468882}"/>
              </a:ext>
            </a:extLst>
          </p:cNvPr>
          <p:cNvSpPr/>
          <p:nvPr/>
        </p:nvSpPr>
        <p:spPr>
          <a:xfrm>
            <a:off x="566053" y="184194"/>
            <a:ext cx="1620957" cy="8347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/>
              <a:t>실험결과</a:t>
            </a:r>
            <a:endParaRPr lang="en-US" altLang="ko-KR" sz="2800" dirty="0"/>
          </a:p>
        </p:txBody>
      </p:sp>
      <p:graphicFrame>
        <p:nvGraphicFramePr>
          <p:cNvPr id="8" name="表 8">
            <a:extLst>
              <a:ext uri="{FF2B5EF4-FFF2-40B4-BE49-F238E27FC236}">
                <a16:creationId xmlns:a16="http://schemas.microsoft.com/office/drawing/2014/main" id="{D7CD035C-0B62-428A-8984-14EB4CBFE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12295"/>
              </p:ext>
            </p:extLst>
          </p:nvPr>
        </p:nvGraphicFramePr>
        <p:xfrm>
          <a:off x="2133308" y="1421266"/>
          <a:ext cx="7742706" cy="40186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902">
                  <a:extLst>
                    <a:ext uri="{9D8B030D-6E8A-4147-A177-3AD203B41FA5}">
                      <a16:colId xmlns:a16="http://schemas.microsoft.com/office/drawing/2014/main" val="2470557331"/>
                    </a:ext>
                  </a:extLst>
                </a:gridCol>
                <a:gridCol w="2580902">
                  <a:extLst>
                    <a:ext uri="{9D8B030D-6E8A-4147-A177-3AD203B41FA5}">
                      <a16:colId xmlns:a16="http://schemas.microsoft.com/office/drawing/2014/main" val="1467687593"/>
                    </a:ext>
                  </a:extLst>
                </a:gridCol>
                <a:gridCol w="2580902">
                  <a:extLst>
                    <a:ext uri="{9D8B030D-6E8A-4147-A177-3AD203B41FA5}">
                      <a16:colId xmlns:a16="http://schemas.microsoft.com/office/drawing/2014/main" val="4012620814"/>
                    </a:ext>
                  </a:extLst>
                </a:gridCol>
              </a:tblGrid>
              <a:tr h="57409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V</a:t>
                      </a:r>
                      <a:r>
                        <a:rPr kumimoji="1" lang="en-US" altLang="ja-JP"/>
                        <a:t>ersion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Original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Random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876135"/>
                  </a:ext>
                </a:extLst>
              </a:tr>
              <a:tr h="574093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dirty="0"/>
                        <a:t>실행횟수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1000</a:t>
                      </a:r>
                      <a:r>
                        <a:rPr kumimoji="1" lang="ko-KR" altLang="en-US" dirty="0"/>
                        <a:t>회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1000</a:t>
                      </a:r>
                      <a:r>
                        <a:rPr kumimoji="1" lang="ko-KR" altLang="en-US" dirty="0"/>
                        <a:t>회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571019"/>
                  </a:ext>
                </a:extLst>
              </a:tr>
              <a:tr h="574093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dirty="0"/>
                        <a:t>정확도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solidFill>
                            <a:srgbClr val="FF0000"/>
                          </a:solidFill>
                        </a:rPr>
                        <a:t>68.3</a:t>
                      </a:r>
                      <a:r>
                        <a:rPr kumimoji="1" lang="en-US" altLang="ja-JP" dirty="0"/>
                        <a:t>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solidFill>
                            <a:srgbClr val="FF0000"/>
                          </a:solidFill>
                        </a:rPr>
                        <a:t>92.6</a:t>
                      </a:r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%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256201"/>
                  </a:ext>
                </a:extLst>
              </a:tr>
              <a:tr h="574093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dirty="0"/>
                        <a:t>속도 최대값</a:t>
                      </a:r>
                      <a:r>
                        <a:rPr kumimoji="1" lang="en-US" altLang="ko-KR" dirty="0"/>
                        <a:t>(</a:t>
                      </a:r>
                      <a:r>
                        <a:rPr kumimoji="1" lang="en-US" altLang="ko-KR" dirty="0" err="1"/>
                        <a:t>ms</a:t>
                      </a:r>
                      <a:r>
                        <a:rPr kumimoji="1" lang="en-US" altLang="ko-KR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2691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1541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16572"/>
                  </a:ext>
                </a:extLst>
              </a:tr>
              <a:tr h="574093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dirty="0"/>
                        <a:t>속도 최소값</a:t>
                      </a:r>
                      <a:r>
                        <a:rPr kumimoji="1" lang="en-US" altLang="ko-KR" dirty="0"/>
                        <a:t>(</a:t>
                      </a:r>
                      <a:r>
                        <a:rPr kumimoji="1" lang="en-US" altLang="ko-KR" dirty="0" err="1"/>
                        <a:t>ms</a:t>
                      </a:r>
                      <a:r>
                        <a:rPr kumimoji="1" lang="en-US" altLang="ko-KR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1150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614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028000"/>
                  </a:ext>
                </a:extLst>
              </a:tr>
              <a:tr h="574093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dirty="0"/>
                        <a:t>속도 평균값</a:t>
                      </a:r>
                      <a:r>
                        <a:rPr kumimoji="1" lang="en-US" altLang="ko-KR" dirty="0"/>
                        <a:t>(</a:t>
                      </a:r>
                      <a:r>
                        <a:rPr kumimoji="1" lang="en-US" altLang="ko-KR" dirty="0" err="1"/>
                        <a:t>ms</a:t>
                      </a:r>
                      <a:r>
                        <a:rPr kumimoji="1" lang="en-US" altLang="ko-KR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1894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822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488944"/>
                  </a:ext>
                </a:extLst>
              </a:tr>
              <a:tr h="574093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dirty="0"/>
                        <a:t>표준편차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428.1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204.5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105710"/>
                  </a:ext>
                </a:extLst>
              </a:tr>
            </a:tbl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87A454C-E5C1-484D-91AC-C4BF2525EFDE}"/>
              </a:ext>
            </a:extLst>
          </p:cNvPr>
          <p:cNvSpPr txBox="1"/>
          <p:nvPr/>
        </p:nvSpPr>
        <p:spPr>
          <a:xfrm>
            <a:off x="2791249" y="5584662"/>
            <a:ext cx="642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AI</a:t>
            </a:r>
            <a:r>
              <a:rPr lang="ko-KR" altLang="en-US" dirty="0"/>
              <a:t>에게는 </a:t>
            </a:r>
            <a:r>
              <a:rPr kumimoji="1" lang="en-US" altLang="ko-KR" dirty="0"/>
              <a:t>O</a:t>
            </a:r>
            <a:r>
              <a:rPr kumimoji="1" lang="en-US" altLang="ja-JP" dirty="0"/>
              <a:t>riginal </a:t>
            </a:r>
            <a:r>
              <a:rPr kumimoji="1" lang="ko-KR" altLang="en-US" dirty="0"/>
              <a:t>보다 </a:t>
            </a:r>
            <a:r>
              <a:rPr kumimoji="1" lang="en-US" altLang="ko-KR" dirty="0"/>
              <a:t>Random</a:t>
            </a:r>
            <a:r>
              <a:rPr kumimoji="1" lang="ko-KR" altLang="en-US" dirty="0"/>
              <a:t>이 해결하기 쉬운 것을 나타난다</a:t>
            </a:r>
            <a:r>
              <a:rPr kumimoji="1" lang="en-US" altLang="ko-KR" dirty="0"/>
              <a:t>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9574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4ADE61A-BC42-4BCD-AD7F-238EBAE4C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9A4D4-947F-46DE-B2D7-849268CE7EC2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22D4193-3998-405C-81FE-3698784746F1}"/>
              </a:ext>
            </a:extLst>
          </p:cNvPr>
          <p:cNvSpPr/>
          <p:nvPr/>
        </p:nvSpPr>
        <p:spPr>
          <a:xfrm>
            <a:off x="566053" y="184194"/>
            <a:ext cx="3621504" cy="8347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/>
              <a:t>결론 및 향후연구계획</a:t>
            </a:r>
            <a:endParaRPr lang="en-US" altLang="ko-KR" sz="2800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98F6C5C-BA7D-4434-87FA-FCAA20041D3C}"/>
              </a:ext>
            </a:extLst>
          </p:cNvPr>
          <p:cNvGrpSpPr/>
          <p:nvPr/>
        </p:nvGrpSpPr>
        <p:grpSpPr>
          <a:xfrm>
            <a:off x="841010" y="1689046"/>
            <a:ext cx="5922779" cy="4053650"/>
            <a:chOff x="841010" y="1689046"/>
            <a:chExt cx="5922779" cy="4053650"/>
          </a:xfrm>
        </p:grpSpPr>
        <p:pic>
          <p:nvPicPr>
            <p:cNvPr id="5" name="図 4" descr="建物, 屋内, カラフル, コンピュータ が含まれている画像&#10;&#10;自動的に生成された説明">
              <a:extLst>
                <a:ext uri="{FF2B5EF4-FFF2-40B4-BE49-F238E27FC236}">
                  <a16:creationId xmlns:a16="http://schemas.microsoft.com/office/drawing/2014/main" id="{BDA5AD14-2C25-4612-B79B-57F5988E5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10" y="1689046"/>
              <a:ext cx="3346547" cy="4053650"/>
            </a:xfrm>
            <a:prstGeom prst="rect">
              <a:avLst/>
            </a:prstGeom>
          </p:spPr>
        </p:pic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8601878C-C897-427A-819E-5F3AF9CD177C}"/>
                </a:ext>
              </a:extLst>
            </p:cNvPr>
            <p:cNvSpPr txBox="1"/>
            <p:nvPr/>
          </p:nvSpPr>
          <p:spPr>
            <a:xfrm>
              <a:off x="5251522" y="4939553"/>
              <a:ext cx="1512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확률이 같다</a:t>
              </a:r>
              <a:r>
                <a:rPr kumimoji="1" lang="en-US" altLang="ko-KR" dirty="0"/>
                <a:t>.</a:t>
              </a:r>
              <a:endParaRPr kumimoji="1" lang="ja-JP" altLang="en-US" dirty="0"/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45DA0E65-1B8C-4470-912C-E58C0452CCFC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3931336" y="5124219"/>
              <a:ext cx="1320186" cy="2023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C4107D32-6966-4F0B-864E-861D5D82EEA9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3966802" y="5124219"/>
              <a:ext cx="1284720" cy="3711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F5FA4D-9C70-4201-93C9-C0357666B06C}"/>
              </a:ext>
            </a:extLst>
          </p:cNvPr>
          <p:cNvSpPr txBox="1"/>
          <p:nvPr/>
        </p:nvSpPr>
        <p:spPr>
          <a:xfrm>
            <a:off x="5251522" y="3791448"/>
            <a:ext cx="5199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향후에는 기계학습을 이용하여 학습을 시켜서 정확도를 더욱 향상 시킬 계획이다</a:t>
            </a:r>
            <a:r>
              <a:rPr kumimoji="1" lang="en-US" altLang="ko-KR" dirty="0"/>
              <a:t>.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7480DE7-0153-4121-A938-C2D3B03273FF}"/>
              </a:ext>
            </a:extLst>
          </p:cNvPr>
          <p:cNvSpPr txBox="1"/>
          <p:nvPr/>
        </p:nvSpPr>
        <p:spPr>
          <a:xfrm>
            <a:off x="5296345" y="2043329"/>
            <a:ext cx="5658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기존보다 </a:t>
            </a:r>
            <a:r>
              <a:rPr kumimoji="1" lang="ko-KR" altLang="en-US" dirty="0">
                <a:highlight>
                  <a:srgbClr val="FFFF00"/>
                </a:highlight>
              </a:rPr>
              <a:t>높은 정확성</a:t>
            </a:r>
            <a:r>
              <a:rPr kumimoji="1" lang="ko-KR" altLang="en-US" dirty="0"/>
              <a:t>의 지뢰찾기</a:t>
            </a:r>
            <a:r>
              <a:rPr kumimoji="1" lang="en-US" altLang="ko-KR" dirty="0"/>
              <a:t>AI</a:t>
            </a:r>
            <a:r>
              <a:rPr kumimoji="1" lang="ko-KR" altLang="en-US" dirty="0"/>
              <a:t>를 구현하였다</a:t>
            </a:r>
            <a:r>
              <a:rPr kumimoji="1" lang="en-US" altLang="ko-KR" dirty="0"/>
              <a:t>.</a:t>
            </a:r>
          </a:p>
          <a:p>
            <a:endParaRPr kumimoji="1" lang="en-US" altLang="ja-JP" dirty="0"/>
          </a:p>
          <a:p>
            <a:r>
              <a:rPr lang="ko-KR" altLang="en-US" dirty="0"/>
              <a:t>지뢰찾기</a:t>
            </a:r>
            <a:r>
              <a:rPr lang="en-US" altLang="ko-KR" dirty="0"/>
              <a:t>A</a:t>
            </a:r>
            <a:r>
              <a:rPr lang="en-US" altLang="ja-JP" dirty="0"/>
              <a:t>I</a:t>
            </a:r>
            <a:r>
              <a:rPr lang="ko-KR" altLang="en-US" dirty="0"/>
              <a:t>는 </a:t>
            </a:r>
            <a:r>
              <a:rPr kumimoji="1" lang="en-US" altLang="ko-KR" dirty="0"/>
              <a:t>O</a:t>
            </a:r>
            <a:r>
              <a:rPr kumimoji="1" lang="en-US" altLang="ja-JP" dirty="0"/>
              <a:t>riginal </a:t>
            </a:r>
            <a:r>
              <a:rPr kumimoji="1" lang="ko-KR" altLang="en-US" dirty="0"/>
              <a:t>버전보다 </a:t>
            </a:r>
            <a:r>
              <a:rPr kumimoji="1" lang="en-US" altLang="ko-KR" dirty="0">
                <a:solidFill>
                  <a:srgbClr val="FF0000"/>
                </a:solidFill>
              </a:rPr>
              <a:t>Random</a:t>
            </a:r>
            <a:r>
              <a:rPr kumimoji="1" lang="ko-KR" altLang="en-US" dirty="0"/>
              <a:t> 버전이 지뢰를 찾는 것이 보다 유리하다는 것을 알 수 있었다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01123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4ADE61A-BC42-4BCD-AD7F-238EBAE4C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9A4D4-947F-46DE-B2D7-849268CE7EC2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4884869-93DA-4808-BB79-88F6B4468882}"/>
              </a:ext>
            </a:extLst>
          </p:cNvPr>
          <p:cNvSpPr/>
          <p:nvPr/>
        </p:nvSpPr>
        <p:spPr>
          <a:xfrm>
            <a:off x="566053" y="184194"/>
            <a:ext cx="1620957" cy="8347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/>
              <a:t>참고문헌</a:t>
            </a:r>
            <a:endParaRPr lang="ja-JP" altLang="en-US" sz="2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4FC83ED-85AE-4623-85B1-C6293F3F34EB}"/>
              </a:ext>
            </a:extLst>
          </p:cNvPr>
          <p:cNvSpPr/>
          <p:nvPr/>
        </p:nvSpPr>
        <p:spPr>
          <a:xfrm>
            <a:off x="1181100" y="5353635"/>
            <a:ext cx="30175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[5] </a:t>
            </a:r>
            <a:r>
              <a:rPr lang="ko-KR" altLang="ko-KR" kern="100" dirty="0">
                <a:latin typeface="+mn-ea"/>
                <a:cs typeface="굴림" panose="020B0600000101010101" pitchFamily="50" charset="-127"/>
              </a:rPr>
              <a:t>시연동영상 </a:t>
            </a:r>
            <a:r>
              <a:rPr lang="en-US" altLang="ko-KR" kern="100" dirty="0">
                <a:latin typeface="+mn-ea"/>
                <a:cs typeface="굴림" panose="020B0600000101010101" pitchFamily="50" charset="-127"/>
              </a:rPr>
              <a:t>URL</a:t>
            </a:r>
            <a:endParaRPr lang="ko-KR" altLang="ko-KR" kern="100" dirty="0">
              <a:latin typeface="+mn-ea"/>
              <a:cs typeface="바탕" panose="02030600000101010101" pitchFamily="18" charset="-127"/>
            </a:endParaRPr>
          </a:p>
          <a:p>
            <a:r>
              <a:rPr lang="en-US" altLang="ja-JP" dirty="0"/>
              <a:t>https://youtu.be/lrOSd4aACrg</a:t>
            </a:r>
            <a:endParaRPr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CD2B076-4CF7-4B9C-98BF-8D2E45C672F9}"/>
              </a:ext>
            </a:extLst>
          </p:cNvPr>
          <p:cNvSpPr/>
          <p:nvPr/>
        </p:nvSpPr>
        <p:spPr>
          <a:xfrm>
            <a:off x="1181100" y="1395654"/>
            <a:ext cx="70164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[1] </a:t>
            </a:r>
            <a:r>
              <a:rPr lang="en-US" altLang="ja-JP" dirty="0" err="1"/>
              <a:t>Eichi</a:t>
            </a:r>
            <a:r>
              <a:rPr lang="en-US" altLang="ja-JP" dirty="0"/>
              <a:t> Omori, Masato Inoue (2012) "Minesweeper Solver with Complete Enumeration of All Possible Patterns“, </a:t>
            </a:r>
            <a:r>
              <a:rPr lang="ja-JP" altLang="en-US" dirty="0"/>
              <a:t>研究報告ゲーム情報学（</a:t>
            </a:r>
            <a:r>
              <a:rPr lang="en-US" altLang="ja-JP" dirty="0"/>
              <a:t>GI</a:t>
            </a:r>
            <a:r>
              <a:rPr lang="ja-JP" altLang="en-US" dirty="0"/>
              <a:t>） </a:t>
            </a:r>
            <a:r>
              <a:rPr lang="en-US" altLang="ja-JP" dirty="0"/>
              <a:t>2012-GI-28(5), 1-6</a:t>
            </a:r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53995C5-D4AC-41BC-97BF-D4DCE1C7BF8E}"/>
              </a:ext>
            </a:extLst>
          </p:cNvPr>
          <p:cNvSpPr/>
          <p:nvPr/>
        </p:nvSpPr>
        <p:spPr>
          <a:xfrm>
            <a:off x="1181100" y="2695728"/>
            <a:ext cx="7219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[2] </a:t>
            </a:r>
            <a:r>
              <a:rPr lang="ja-JP" altLang="en-US" dirty="0"/>
              <a:t>Sunhwa Lee, Kyungeun Cho (2010) "AI for Minesweeper Game using Influence Map Method“</a:t>
            </a:r>
            <a:r>
              <a:rPr lang="en-US" altLang="ja-JP" dirty="0"/>
              <a:t>,</a:t>
            </a:r>
            <a:r>
              <a:rPr lang="ja-JP" altLang="en-US" dirty="0"/>
              <a:t> KOCCA 2010-4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1EC0653-54B7-4477-AAD6-449020443AF0}"/>
              </a:ext>
            </a:extLst>
          </p:cNvPr>
          <p:cNvSpPr/>
          <p:nvPr/>
        </p:nvSpPr>
        <p:spPr>
          <a:xfrm>
            <a:off x="1181100" y="3766363"/>
            <a:ext cx="7219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[3] </a:t>
            </a:r>
            <a:r>
              <a:rPr lang="en-US" altLang="ja-JP" dirty="0">
                <a:hlinkClick r:id="rId2"/>
              </a:rPr>
              <a:t>https://uesyuu.github.io/minesweeper/minesweeper.html</a:t>
            </a:r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745D848-DF98-4273-8D08-2BBD34808D1A}"/>
              </a:ext>
            </a:extLst>
          </p:cNvPr>
          <p:cNvSpPr/>
          <p:nvPr/>
        </p:nvSpPr>
        <p:spPr>
          <a:xfrm>
            <a:off x="1181100" y="4559999"/>
            <a:ext cx="6003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[4] </a:t>
            </a:r>
            <a:r>
              <a:rPr lang="en-US" altLang="ja-JP" dirty="0">
                <a:hlinkClick r:id="rId3"/>
              </a:rPr>
              <a:t>http://www.nuis.ac.jp/~nakada/researches/Minesweeper/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1977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B04DC36-2A8A-42A4-96C0-C01B5D8CB82A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감사합니다</a:t>
            </a:r>
            <a:endParaRPr kumimoji="1" lang="en-US" altLang="ja-JP" sz="6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DA97E45-8399-4B9F-B05D-14CF8C63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99A4D4-947F-46DE-B2D7-849268CE7EC2}" type="slidenum">
              <a:rPr kumimoji="1" lang="en-US" altLang="ja-JP" sz="1000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kumimoji="1" lang="en-US" altLang="ja-JP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409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18DBFB0-DBB0-4934-A9A5-14D98DE4B1A7}"/>
              </a:ext>
            </a:extLst>
          </p:cNvPr>
          <p:cNvSpPr/>
          <p:nvPr/>
        </p:nvSpPr>
        <p:spPr>
          <a:xfrm>
            <a:off x="1017458" y="1359569"/>
            <a:ext cx="6096000" cy="38935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/>
              <a:t>연구 배경 및 동기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/>
              <a:t>선행연구 조사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/>
              <a:t>문제정의 및 목표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/>
              <a:t>연구방법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/>
              <a:t>실험결과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/>
              <a:t>결론 및 향후연구계획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/>
              <a:t>참고문헌</a:t>
            </a:r>
            <a:endParaRPr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CD31C14-DD9D-443F-9430-1B19CB6DD05A}"/>
              </a:ext>
            </a:extLst>
          </p:cNvPr>
          <p:cNvSpPr/>
          <p:nvPr/>
        </p:nvSpPr>
        <p:spPr>
          <a:xfrm>
            <a:off x="566053" y="184194"/>
            <a:ext cx="902811" cy="8347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/>
              <a:t>목차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24555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13BA6A8-5560-45ED-AA5F-CD27A7D26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9A4D4-947F-46DE-B2D7-849268CE7EC2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4D69C85-E4C8-42F8-9C6A-AC771C3E633F}"/>
              </a:ext>
            </a:extLst>
          </p:cNvPr>
          <p:cNvSpPr/>
          <p:nvPr/>
        </p:nvSpPr>
        <p:spPr>
          <a:xfrm>
            <a:off x="566053" y="184194"/>
            <a:ext cx="3005951" cy="8347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/>
              <a:t>연구 배경 및 동기</a:t>
            </a:r>
            <a:endParaRPr lang="en-US" altLang="ko-KR" sz="2800" dirty="0"/>
          </a:p>
        </p:txBody>
      </p:sp>
      <p:pic>
        <p:nvPicPr>
          <p:cNvPr id="5" name="図 4" descr="ノートパソコン, コンピュータ, 画面, 座る が含まれている画像&#10;&#10;自動的に生成された説明">
            <a:extLst>
              <a:ext uri="{FF2B5EF4-FFF2-40B4-BE49-F238E27FC236}">
                <a16:creationId xmlns:a16="http://schemas.microsoft.com/office/drawing/2014/main" id="{179C5D18-A044-404A-B8E4-2C0B29CE8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6" y="978569"/>
            <a:ext cx="5347878" cy="46325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143F0A9-DF5F-4164-A170-16B3A467F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118" y="1798047"/>
            <a:ext cx="5075729" cy="35487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図 9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5F4E41C6-E161-449C-98A5-C7165B260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88" y="1048460"/>
            <a:ext cx="3933824" cy="50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8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EFBBCF-CBDC-40B6-A00E-49781174B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9A4D4-947F-46DE-B2D7-849268CE7EC2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FF6408F-4956-409E-B096-0FDC41644DDF}"/>
              </a:ext>
            </a:extLst>
          </p:cNvPr>
          <p:cNvSpPr/>
          <p:nvPr/>
        </p:nvSpPr>
        <p:spPr>
          <a:xfrm>
            <a:off x="566053" y="184194"/>
            <a:ext cx="2441694" cy="8347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/>
              <a:t>선행연구 조사</a:t>
            </a:r>
            <a:endParaRPr lang="en-US" altLang="ko-KR" sz="28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D8F657-EC4D-496E-8C87-9E5F7B8E951D}"/>
              </a:ext>
            </a:extLst>
          </p:cNvPr>
          <p:cNvSpPr/>
          <p:nvPr/>
        </p:nvSpPr>
        <p:spPr>
          <a:xfrm>
            <a:off x="0" y="15013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800" dirty="0"/>
              <a:t>Minesweeper Solver with Complete Enumeration of All Possible Patterns</a:t>
            </a:r>
            <a:endParaRPr lang="ja-JP" altLang="en-US" sz="2800" dirty="0"/>
          </a:p>
        </p:txBody>
      </p:sp>
      <p:pic>
        <p:nvPicPr>
          <p:cNvPr id="6" name="図 5" descr="クロスワードパズル, キーボード が含まれている画像&#10;&#10;自動的に生成された説明">
            <a:extLst>
              <a:ext uri="{FF2B5EF4-FFF2-40B4-BE49-F238E27FC236}">
                <a16:creationId xmlns:a16="http://schemas.microsoft.com/office/drawing/2014/main" id="{2C9E7F1A-7BE6-4013-90BE-EF5E5404C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032" y="2221028"/>
            <a:ext cx="2544816" cy="1693355"/>
          </a:xfrm>
          <a:prstGeom prst="rect">
            <a:avLst/>
          </a:prstGeom>
        </p:spPr>
      </p:pic>
      <p:pic>
        <p:nvPicPr>
          <p:cNvPr id="7" name="図 6" descr="部屋, 表示, 古い, キーボード が含まれている画像&#10;&#10;自動的に生成された説明">
            <a:extLst>
              <a:ext uri="{FF2B5EF4-FFF2-40B4-BE49-F238E27FC236}">
                <a16:creationId xmlns:a16="http://schemas.microsoft.com/office/drawing/2014/main" id="{CCAECDA0-B997-4FD3-AC20-9529FDEF0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05" y="4089756"/>
            <a:ext cx="4889870" cy="205348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03EDD54-7FD0-4C9A-BE09-B9ACA8C257D9}"/>
              </a:ext>
            </a:extLst>
          </p:cNvPr>
          <p:cNvSpPr txBox="1"/>
          <p:nvPr/>
        </p:nvSpPr>
        <p:spPr>
          <a:xfrm>
            <a:off x="6485829" y="2696261"/>
            <a:ext cx="516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Block</a:t>
            </a:r>
            <a:r>
              <a:rPr kumimoji="1" lang="ko-KR" altLang="en-US" dirty="0"/>
              <a:t>이 지뢰인 것을 확정하면 위험으로 지정한다</a:t>
            </a:r>
            <a:r>
              <a:rPr kumimoji="1" lang="en-US" altLang="ko-KR" dirty="0"/>
              <a:t>.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293A222-DFFC-4BD2-B899-58659E44D0C9}"/>
              </a:ext>
            </a:extLst>
          </p:cNvPr>
          <p:cNvSpPr/>
          <p:nvPr/>
        </p:nvSpPr>
        <p:spPr>
          <a:xfrm>
            <a:off x="6485829" y="4962855"/>
            <a:ext cx="2999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정확도가 </a:t>
            </a:r>
            <a:r>
              <a:rPr lang="en-US" altLang="ko-KR" dirty="0"/>
              <a:t>49.4%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낮았다</a:t>
            </a:r>
            <a:r>
              <a:rPr lang="en-US" altLang="ko-KR" dirty="0"/>
              <a:t>.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4FB7307-E442-4D58-889E-048ADC758ED0}"/>
              </a:ext>
            </a:extLst>
          </p:cNvPr>
          <p:cNvSpPr/>
          <p:nvPr/>
        </p:nvSpPr>
        <p:spPr>
          <a:xfrm>
            <a:off x="6485829" y="34434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en-US" dirty="0"/>
              <a:t>지뢰 </a:t>
            </a:r>
            <a:r>
              <a:rPr kumimoji="1" lang="en-US" altLang="ko-KR" dirty="0"/>
              <a:t>Block</a:t>
            </a:r>
            <a:r>
              <a:rPr kumimoji="1" lang="ko-KR" altLang="en-US" dirty="0"/>
              <a:t>외 </a:t>
            </a:r>
            <a:r>
              <a:rPr kumimoji="1" lang="en-US" altLang="ko-KR" dirty="0"/>
              <a:t>Block</a:t>
            </a:r>
            <a:r>
              <a:rPr kumimoji="1" lang="ko-KR" altLang="en-US" dirty="0"/>
              <a:t>의 지뢰 패턴을 예측하고 가장</a:t>
            </a:r>
            <a:endParaRPr kumimoji="1" lang="en-US" altLang="ko-KR" dirty="0"/>
          </a:p>
          <a:p>
            <a:r>
              <a:rPr kumimoji="1" lang="ko-KR" altLang="en-US" dirty="0"/>
              <a:t>지뢰일 확률이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낮은 </a:t>
            </a:r>
            <a:r>
              <a:rPr kumimoji="1" lang="en-US" altLang="ko-KR" dirty="0"/>
              <a:t>Block</a:t>
            </a:r>
            <a:r>
              <a:rPr kumimoji="1" lang="ko-KR" altLang="en-US" dirty="0"/>
              <a:t>을 선택한다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091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EFBBCF-CBDC-40B6-A00E-49781174B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9A4D4-947F-46DE-B2D7-849268CE7EC2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FF6408F-4956-409E-B096-0FDC41644DDF}"/>
              </a:ext>
            </a:extLst>
          </p:cNvPr>
          <p:cNvSpPr/>
          <p:nvPr/>
        </p:nvSpPr>
        <p:spPr>
          <a:xfrm>
            <a:off x="566053" y="184194"/>
            <a:ext cx="2441694" cy="8347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/>
              <a:t>선행연구 조사</a:t>
            </a:r>
            <a:endParaRPr lang="en-US" altLang="ko-KR" sz="28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6A09818-7DCC-44E4-BD4E-55B5F003CA82}"/>
              </a:ext>
            </a:extLst>
          </p:cNvPr>
          <p:cNvSpPr/>
          <p:nvPr/>
        </p:nvSpPr>
        <p:spPr>
          <a:xfrm>
            <a:off x="2357438" y="1495425"/>
            <a:ext cx="74771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Malgun Gothic 本文"/>
              </a:rPr>
              <a:t>영향력 분포도 기법을 이용한 지뢰찾기 대전 </a:t>
            </a:r>
            <a:r>
              <a:rPr lang="en-US" altLang="ko-KR" sz="3200" dirty="0">
                <a:latin typeface="Malgun Gothic 本文"/>
              </a:rPr>
              <a:t>AI</a:t>
            </a:r>
            <a:endParaRPr lang="ja-JP" altLang="en-US" sz="2800" dirty="0">
              <a:latin typeface="Malgun Gothic 本文"/>
            </a:endParaRPr>
          </a:p>
        </p:txBody>
      </p:sp>
      <p:pic>
        <p:nvPicPr>
          <p:cNvPr id="9" name="図 8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982A1460-1E3E-4E03-A52E-61FFD5080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59" y="4600717"/>
            <a:ext cx="4661127" cy="1492929"/>
          </a:xfrm>
          <a:prstGeom prst="rect">
            <a:avLst/>
          </a:prstGeom>
        </p:spPr>
      </p:pic>
      <p:pic>
        <p:nvPicPr>
          <p:cNvPr id="11" name="図 10" descr="コンピュータ, 座る, キーボード, 男 が含まれている画像&#10;&#10;自動的に生成された説明">
            <a:extLst>
              <a:ext uri="{FF2B5EF4-FFF2-40B4-BE49-F238E27FC236}">
                <a16:creationId xmlns:a16="http://schemas.microsoft.com/office/drawing/2014/main" id="{FA7643C3-F91B-448C-BDC3-B5CC1740E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992" y="2342904"/>
            <a:ext cx="3269263" cy="2141406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615EF05-E2F5-4EAF-990A-F2E74BB48340}"/>
              </a:ext>
            </a:extLst>
          </p:cNvPr>
          <p:cNvSpPr txBox="1"/>
          <p:nvPr/>
        </p:nvSpPr>
        <p:spPr>
          <a:xfrm>
            <a:off x="6229601" y="2833268"/>
            <a:ext cx="4134465" cy="774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kumimoji="1" lang="en-US" altLang="ja-JP" dirty="0"/>
              <a:t>Block</a:t>
            </a:r>
            <a:r>
              <a:rPr kumimoji="1" lang="ko-KR" altLang="en-US" dirty="0"/>
              <a:t>의 지뢰확률을 적합도로 표현한다</a:t>
            </a:r>
            <a:r>
              <a:rPr kumimoji="1" lang="en-US" altLang="ko-KR" dirty="0"/>
              <a:t>.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B1258E5-4E2C-4ED1-AA5A-6E0656E16DE7}"/>
              </a:ext>
            </a:extLst>
          </p:cNvPr>
          <p:cNvSpPr txBox="1"/>
          <p:nvPr/>
        </p:nvSpPr>
        <p:spPr>
          <a:xfrm>
            <a:off x="6229601" y="4806496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미확정 </a:t>
            </a:r>
            <a:r>
              <a:rPr kumimoji="1" lang="en-US" altLang="ko-KR" dirty="0"/>
              <a:t>Block</a:t>
            </a:r>
            <a:r>
              <a:rPr kumimoji="1" lang="ko-KR" altLang="en-US" dirty="0"/>
              <a:t>과 계산결과가 </a:t>
            </a:r>
            <a:r>
              <a:rPr kumimoji="1" lang="en-US" altLang="ko-KR" dirty="0"/>
              <a:t>0%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Block</a:t>
            </a:r>
            <a:r>
              <a:rPr kumimoji="1" lang="ko-KR" altLang="en-US" dirty="0"/>
              <a:t> 구분 불가능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8353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F6D6FAA-7255-49F0-A154-6442B184A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9A4D4-947F-46DE-B2D7-849268CE7EC2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DA0C05-A1DA-4517-9D8C-DAD9C0742F36}"/>
              </a:ext>
            </a:extLst>
          </p:cNvPr>
          <p:cNvSpPr/>
          <p:nvPr/>
        </p:nvSpPr>
        <p:spPr>
          <a:xfrm>
            <a:off x="566053" y="184194"/>
            <a:ext cx="2903359" cy="8347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/>
              <a:t>문제정의 및 목표</a:t>
            </a:r>
            <a:endParaRPr lang="en-US" altLang="ko-KR" sz="2800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AB914680-21A6-4381-962A-4E0F7F09357D}"/>
              </a:ext>
            </a:extLst>
          </p:cNvPr>
          <p:cNvGrpSpPr/>
          <p:nvPr/>
        </p:nvGrpSpPr>
        <p:grpSpPr>
          <a:xfrm>
            <a:off x="403413" y="1678254"/>
            <a:ext cx="5342965" cy="4374264"/>
            <a:chOff x="403413" y="1678254"/>
            <a:chExt cx="5342965" cy="4374264"/>
          </a:xfrm>
        </p:grpSpPr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DEB26729-0F2A-4BF1-A32A-2044AA2DA49D}"/>
                </a:ext>
              </a:extLst>
            </p:cNvPr>
            <p:cNvSpPr/>
            <p:nvPr/>
          </p:nvSpPr>
          <p:spPr>
            <a:xfrm>
              <a:off x="403413" y="1973577"/>
              <a:ext cx="5342965" cy="40789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372B0D18-AF45-43F9-A096-AF711AF21AEA}"/>
                </a:ext>
              </a:extLst>
            </p:cNvPr>
            <p:cNvSpPr/>
            <p:nvPr/>
          </p:nvSpPr>
          <p:spPr>
            <a:xfrm>
              <a:off x="806823" y="2719423"/>
              <a:ext cx="4536141" cy="25401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/>
                <a:t>기존의 지뢰찾기 </a:t>
              </a:r>
              <a:r>
                <a:rPr lang="en-US" altLang="ko-KR" dirty="0"/>
                <a:t>AI</a:t>
              </a:r>
              <a:r>
                <a:rPr lang="ko-KR" altLang="en-US" dirty="0"/>
                <a:t>는 자동으로 지뢰를 찾지만 도중에 지뢰가 어디 있는지 불확실한 경우에는 작동을 멈춘다</a:t>
              </a:r>
              <a:r>
                <a:rPr lang="en-US" altLang="ko-KR" dirty="0"/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선행연구에서의 지뢰찾기</a:t>
              </a:r>
              <a:r>
                <a:rPr lang="en-US" altLang="ko-KR" dirty="0"/>
                <a:t>AI</a:t>
              </a:r>
              <a:r>
                <a:rPr lang="ko-KR" altLang="en-US" dirty="0"/>
                <a:t>는 정확도가 </a:t>
              </a:r>
              <a:r>
                <a:rPr lang="en-US" altLang="ko-KR" dirty="0"/>
                <a:t>49.4%</a:t>
              </a:r>
              <a:r>
                <a:rPr lang="ko-KR" altLang="en-US" dirty="0"/>
                <a:t>으로 낮았다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10" name="四角形: 角を丸くする 9">
              <a:extLst>
                <a:ext uri="{FF2B5EF4-FFF2-40B4-BE49-F238E27FC236}">
                  <a16:creationId xmlns:a16="http://schemas.microsoft.com/office/drawing/2014/main" id="{27137D24-FEF6-4B8E-9494-11EBE3C2C804}"/>
                </a:ext>
              </a:extLst>
            </p:cNvPr>
            <p:cNvSpPr/>
            <p:nvPr/>
          </p:nvSpPr>
          <p:spPr>
            <a:xfrm>
              <a:off x="1021973" y="1678254"/>
              <a:ext cx="2052920" cy="59064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문제정의</a:t>
              </a:r>
              <a:endParaRPr kumimoji="1" lang="ja-JP" altLang="en-US" dirty="0"/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A3827B00-DA33-4A1C-99DE-0D2AB2D75304}"/>
              </a:ext>
            </a:extLst>
          </p:cNvPr>
          <p:cNvGrpSpPr/>
          <p:nvPr/>
        </p:nvGrpSpPr>
        <p:grpSpPr>
          <a:xfrm>
            <a:off x="6445623" y="1678254"/>
            <a:ext cx="5342965" cy="4374265"/>
            <a:chOff x="6445623" y="1678254"/>
            <a:chExt cx="5342965" cy="4374265"/>
          </a:xfrm>
        </p:grpSpPr>
        <p:sp>
          <p:nvSpPr>
            <p:cNvPr id="9" name="四角形: 角を丸くする 8">
              <a:extLst>
                <a:ext uri="{FF2B5EF4-FFF2-40B4-BE49-F238E27FC236}">
                  <a16:creationId xmlns:a16="http://schemas.microsoft.com/office/drawing/2014/main" id="{76FDD943-E999-407F-90AF-233638816A14}"/>
                </a:ext>
              </a:extLst>
            </p:cNvPr>
            <p:cNvSpPr/>
            <p:nvPr/>
          </p:nvSpPr>
          <p:spPr>
            <a:xfrm>
              <a:off x="6445623" y="1973578"/>
              <a:ext cx="5342965" cy="40789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四角形: 角を丸くする 10">
              <a:extLst>
                <a:ext uri="{FF2B5EF4-FFF2-40B4-BE49-F238E27FC236}">
                  <a16:creationId xmlns:a16="http://schemas.microsoft.com/office/drawing/2014/main" id="{CC933813-53F3-4C58-9CE4-225EEF8614B4}"/>
                </a:ext>
              </a:extLst>
            </p:cNvPr>
            <p:cNvSpPr/>
            <p:nvPr/>
          </p:nvSpPr>
          <p:spPr>
            <a:xfrm>
              <a:off x="7064185" y="1678254"/>
              <a:ext cx="2052920" cy="59064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목표</a:t>
              </a:r>
              <a:endParaRPr kumimoji="1" lang="ja-JP" altLang="en-US" dirty="0"/>
            </a:p>
          </p:txBody>
        </p:sp>
      </p:grpSp>
      <p:sp>
        <p:nvSpPr>
          <p:cNvPr id="14" name="矢印: 右 13">
            <a:extLst>
              <a:ext uri="{FF2B5EF4-FFF2-40B4-BE49-F238E27FC236}">
                <a16:creationId xmlns:a16="http://schemas.microsoft.com/office/drawing/2014/main" id="{ADD97C24-049C-4E3C-A62C-A4A5F0EAF3C8}"/>
              </a:ext>
            </a:extLst>
          </p:cNvPr>
          <p:cNvSpPr/>
          <p:nvPr/>
        </p:nvSpPr>
        <p:spPr>
          <a:xfrm>
            <a:off x="5827059" y="3693459"/>
            <a:ext cx="537882" cy="3195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9E4CC5A-6056-4510-AE5B-7C00C0BE6E36}"/>
              </a:ext>
            </a:extLst>
          </p:cNvPr>
          <p:cNvSpPr/>
          <p:nvPr/>
        </p:nvSpPr>
        <p:spPr>
          <a:xfrm>
            <a:off x="6849036" y="2782188"/>
            <a:ext cx="4536141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마지막까지 풀어주는 </a:t>
            </a:r>
            <a:r>
              <a:rPr lang="en-US" altLang="ko-KR" dirty="0"/>
              <a:t>AI</a:t>
            </a:r>
            <a:r>
              <a:rPr lang="ko-KR" altLang="en-US" dirty="0"/>
              <a:t>를 제공한다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지뢰찾기</a:t>
            </a:r>
            <a:r>
              <a:rPr lang="en-US" altLang="ko-KR" dirty="0"/>
              <a:t>AI</a:t>
            </a:r>
            <a:r>
              <a:rPr lang="ko-KR" altLang="en-US" dirty="0"/>
              <a:t>의 정확도를 향상시킨다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Original</a:t>
            </a:r>
            <a:r>
              <a:rPr lang="ko-KR" altLang="en-US" dirty="0"/>
              <a:t>과 </a:t>
            </a:r>
            <a:r>
              <a:rPr lang="en-US" altLang="ko-KR" dirty="0"/>
              <a:t>Random</a:t>
            </a:r>
            <a:r>
              <a:rPr lang="ko-KR" altLang="en-US" dirty="0"/>
              <a:t>버전을 비교한다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34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51BC7B2-0282-47F7-A42C-9DE79FCE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9A4D4-947F-46DE-B2D7-849268CE7EC2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CF252B9-8FE5-4109-AA93-739EE185C735}"/>
              </a:ext>
            </a:extLst>
          </p:cNvPr>
          <p:cNvSpPr/>
          <p:nvPr/>
        </p:nvSpPr>
        <p:spPr>
          <a:xfrm>
            <a:off x="566053" y="184194"/>
            <a:ext cx="1620957" cy="8347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/>
              <a:t>연구방법</a:t>
            </a:r>
            <a:endParaRPr lang="en-US" altLang="ko-KR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AA25521-3884-40F4-9BD3-003F6B185331}"/>
              </a:ext>
            </a:extLst>
          </p:cNvPr>
          <p:cNvSpPr txBox="1"/>
          <p:nvPr/>
        </p:nvSpPr>
        <p:spPr>
          <a:xfrm>
            <a:off x="1376531" y="1351280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문제 해결 방법은 </a:t>
            </a:r>
            <a:r>
              <a:rPr lang="en-US" altLang="ko-KR" dirty="0"/>
              <a:t>4</a:t>
            </a:r>
            <a:r>
              <a:rPr kumimoji="1" lang="ko-KR" altLang="en-US" dirty="0"/>
              <a:t>가지</a:t>
            </a:r>
            <a:r>
              <a:rPr lang="ko-KR" altLang="en-US" dirty="0"/>
              <a:t>이다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43EC44B-0241-475B-851E-807F9DFF70E6}"/>
              </a:ext>
            </a:extLst>
          </p:cNvPr>
          <p:cNvSpPr txBox="1"/>
          <p:nvPr/>
        </p:nvSpPr>
        <p:spPr>
          <a:xfrm>
            <a:off x="1778952" y="2393196"/>
            <a:ext cx="9002786" cy="3267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kumimoji="1" lang="ko-KR" altLang="en-US" dirty="0"/>
              <a:t>숫자 주변에 숨겨져 있는 </a:t>
            </a:r>
            <a:r>
              <a:rPr kumimoji="1" lang="en-US" altLang="ko-KR" dirty="0"/>
              <a:t>Block</a:t>
            </a:r>
            <a:r>
              <a:rPr lang="ko-KR" altLang="en-US" dirty="0"/>
              <a:t> 갯수가 숫자와 같으면 주변 </a:t>
            </a:r>
            <a:r>
              <a:rPr lang="en-US" altLang="ko-KR" dirty="0"/>
              <a:t>Block</a:t>
            </a:r>
            <a:r>
              <a:rPr lang="ko-KR" altLang="en-US" dirty="0"/>
              <a:t>에 </a:t>
            </a:r>
            <a:r>
              <a:rPr lang="en-US" altLang="ko-KR" dirty="0"/>
              <a:t>Flag</a:t>
            </a:r>
            <a:r>
              <a:rPr lang="ko-KR" altLang="en-US" dirty="0"/>
              <a:t>을 놓는다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ko-KR" altLang="en-US" dirty="0"/>
              <a:t>숫자 주변에 </a:t>
            </a:r>
            <a:r>
              <a:rPr lang="en-US" altLang="ko-KR" dirty="0"/>
              <a:t>Flag </a:t>
            </a:r>
            <a:r>
              <a:rPr lang="ko-KR" altLang="en-US" dirty="0"/>
              <a:t>갯수가 숫자와 같으면 주변 </a:t>
            </a:r>
            <a:r>
              <a:rPr lang="en-US" altLang="ko-KR" dirty="0"/>
              <a:t>Block</a:t>
            </a:r>
            <a:r>
              <a:rPr lang="ko-KR" altLang="en-US" dirty="0"/>
              <a:t>이 지뢰가 아닌 것을 기억한다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ko-KR" altLang="en-US" dirty="0"/>
              <a:t>위 방법을 적용하지 못하는 경우 지뢰가 아닌 </a:t>
            </a:r>
            <a:r>
              <a:rPr lang="en-US" altLang="ko-KR" dirty="0"/>
              <a:t>Block</a:t>
            </a:r>
            <a:r>
              <a:rPr lang="ko-KR" altLang="en-US" dirty="0"/>
              <a:t>을 </a:t>
            </a:r>
            <a:r>
              <a:rPr lang="en-US" altLang="ko-KR" dirty="0"/>
              <a:t>Click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ko-KR" altLang="en-US" dirty="0"/>
              <a:t>위 방법을 적용하지 못하는 경우 지뢰확률을 계산하여 확률이 낮은 </a:t>
            </a:r>
            <a:r>
              <a:rPr lang="en-US" altLang="ko-KR" dirty="0"/>
              <a:t>Block</a:t>
            </a:r>
            <a:r>
              <a:rPr lang="ko-KR" altLang="en-US" dirty="0"/>
              <a:t>을 </a:t>
            </a:r>
            <a:r>
              <a:rPr lang="en-US" altLang="ko-KR" dirty="0"/>
              <a:t>Click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1816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51BC7B2-0282-47F7-A42C-9DE79FCE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9A4D4-947F-46DE-B2D7-849268CE7EC2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CF252B9-8FE5-4109-AA93-739EE185C735}"/>
              </a:ext>
            </a:extLst>
          </p:cNvPr>
          <p:cNvSpPr/>
          <p:nvPr/>
        </p:nvSpPr>
        <p:spPr>
          <a:xfrm>
            <a:off x="566053" y="184194"/>
            <a:ext cx="1620957" cy="8347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/>
              <a:t>연구방법</a:t>
            </a:r>
            <a:endParaRPr lang="en-US" altLang="ko-KR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AA25521-3884-40F4-9BD3-003F6B185331}"/>
              </a:ext>
            </a:extLst>
          </p:cNvPr>
          <p:cNvSpPr txBox="1"/>
          <p:nvPr/>
        </p:nvSpPr>
        <p:spPr>
          <a:xfrm>
            <a:off x="1376531" y="1351280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문제 해결 방법은 </a:t>
            </a:r>
            <a:r>
              <a:rPr lang="en-US" altLang="ko-KR" dirty="0"/>
              <a:t>4</a:t>
            </a:r>
            <a:r>
              <a:rPr kumimoji="1" lang="ko-KR" altLang="en-US" dirty="0"/>
              <a:t>가지</a:t>
            </a:r>
            <a:r>
              <a:rPr lang="ko-KR" altLang="en-US" dirty="0"/>
              <a:t>이다</a:t>
            </a:r>
            <a:endParaRPr kumimoji="1" lang="ja-JP" altLang="en-US" dirty="0"/>
          </a:p>
        </p:txBody>
      </p:sp>
      <p:pic>
        <p:nvPicPr>
          <p:cNvPr id="13" name="図 12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415C7353-FB87-4880-9567-F45C02E46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010" y="3148400"/>
            <a:ext cx="3207950" cy="320795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474D995-D360-410B-97EB-4FD3CDF35CB4}"/>
              </a:ext>
            </a:extLst>
          </p:cNvPr>
          <p:cNvSpPr/>
          <p:nvPr/>
        </p:nvSpPr>
        <p:spPr>
          <a:xfrm>
            <a:off x="3802450" y="3706154"/>
            <a:ext cx="516855" cy="5165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233FF85-21A9-4599-8AE1-D6D5D4C82EC1}"/>
              </a:ext>
            </a:extLst>
          </p:cNvPr>
          <p:cNvSpPr/>
          <p:nvPr/>
        </p:nvSpPr>
        <p:spPr>
          <a:xfrm>
            <a:off x="3258889" y="3205710"/>
            <a:ext cx="1603975" cy="151743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フローチャート: 結合子 4">
            <a:extLst>
              <a:ext uri="{FF2B5EF4-FFF2-40B4-BE49-F238E27FC236}">
                <a16:creationId xmlns:a16="http://schemas.microsoft.com/office/drawing/2014/main" id="{809B2D06-3455-4B26-9D7E-D04791B72243}"/>
              </a:ext>
            </a:extLst>
          </p:cNvPr>
          <p:cNvSpPr/>
          <p:nvPr/>
        </p:nvSpPr>
        <p:spPr>
          <a:xfrm>
            <a:off x="4425764" y="3264630"/>
            <a:ext cx="329116" cy="328739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ローチャート: 結合子 9">
            <a:extLst>
              <a:ext uri="{FF2B5EF4-FFF2-40B4-BE49-F238E27FC236}">
                <a16:creationId xmlns:a16="http://schemas.microsoft.com/office/drawing/2014/main" id="{E654DDE4-0B82-4956-A777-CF878710DD54}"/>
              </a:ext>
            </a:extLst>
          </p:cNvPr>
          <p:cNvSpPr/>
          <p:nvPr/>
        </p:nvSpPr>
        <p:spPr>
          <a:xfrm>
            <a:off x="4425764" y="3781909"/>
            <a:ext cx="329116" cy="328739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ローチャート: 結合子 11">
            <a:extLst>
              <a:ext uri="{FF2B5EF4-FFF2-40B4-BE49-F238E27FC236}">
                <a16:creationId xmlns:a16="http://schemas.microsoft.com/office/drawing/2014/main" id="{1F9435C7-850D-4E8D-9E93-CEAC996C5D94}"/>
              </a:ext>
            </a:extLst>
          </p:cNvPr>
          <p:cNvSpPr/>
          <p:nvPr/>
        </p:nvSpPr>
        <p:spPr>
          <a:xfrm>
            <a:off x="4425764" y="4269693"/>
            <a:ext cx="329116" cy="328739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84A6B34-2928-4BAF-A346-9522C6A16C16}"/>
              </a:ext>
            </a:extLst>
          </p:cNvPr>
          <p:cNvSpPr/>
          <p:nvPr/>
        </p:nvSpPr>
        <p:spPr>
          <a:xfrm>
            <a:off x="3270354" y="4206598"/>
            <a:ext cx="516855" cy="5165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5BF730D-1A86-485B-977C-F87D44D716CC}"/>
              </a:ext>
            </a:extLst>
          </p:cNvPr>
          <p:cNvSpPr/>
          <p:nvPr/>
        </p:nvSpPr>
        <p:spPr>
          <a:xfrm>
            <a:off x="2726793" y="3706154"/>
            <a:ext cx="1603975" cy="151743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ローチャート: 結合子 15">
            <a:extLst>
              <a:ext uri="{FF2B5EF4-FFF2-40B4-BE49-F238E27FC236}">
                <a16:creationId xmlns:a16="http://schemas.microsoft.com/office/drawing/2014/main" id="{CAB36D49-EBB4-4D36-8E23-0B3544174058}"/>
              </a:ext>
            </a:extLst>
          </p:cNvPr>
          <p:cNvSpPr/>
          <p:nvPr/>
        </p:nvSpPr>
        <p:spPr>
          <a:xfrm>
            <a:off x="3884592" y="4820424"/>
            <a:ext cx="329116" cy="328739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4D1B600-F323-431D-A600-46002A817B94}"/>
              </a:ext>
            </a:extLst>
          </p:cNvPr>
          <p:cNvSpPr txBox="1"/>
          <p:nvPr/>
        </p:nvSpPr>
        <p:spPr>
          <a:xfrm>
            <a:off x="1376531" y="2052982"/>
            <a:ext cx="8478603" cy="774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kumimoji="1" lang="ko-KR" altLang="en-US" dirty="0"/>
              <a:t>숫자 주변에 숨겨져 있는 </a:t>
            </a:r>
            <a:r>
              <a:rPr lang="en-US" altLang="ko-KR" dirty="0"/>
              <a:t>Block</a:t>
            </a:r>
            <a:r>
              <a:rPr lang="ko-KR" altLang="en-US" dirty="0"/>
              <a:t> 갯수가 숫자와 같으면 주변 </a:t>
            </a:r>
            <a:r>
              <a:rPr lang="en-US" altLang="ko-KR" dirty="0"/>
              <a:t>Block</a:t>
            </a:r>
            <a:r>
              <a:rPr lang="ko-KR" altLang="en-US" dirty="0"/>
              <a:t>에 </a:t>
            </a:r>
            <a:r>
              <a:rPr lang="en-US" altLang="ko-KR" dirty="0"/>
              <a:t>Flag</a:t>
            </a:r>
            <a:r>
              <a:rPr lang="ko-KR" altLang="en-US" dirty="0"/>
              <a:t>을 놓는다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742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  <p:bldP spid="9" grpId="1" animBg="1"/>
      <p:bldP spid="5" grpId="0" animBg="1"/>
      <p:bldP spid="5" grpId="1" animBg="1"/>
      <p:bldP spid="10" grpId="0" animBg="1"/>
      <p:bldP spid="10" grpId="1" animBg="1"/>
      <p:bldP spid="12" grpId="0" animBg="1"/>
      <p:bldP spid="12" grpId="1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51BC7B2-0282-47F7-A42C-9DE79FCE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9A4D4-947F-46DE-B2D7-849268CE7EC2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CF252B9-8FE5-4109-AA93-739EE185C735}"/>
              </a:ext>
            </a:extLst>
          </p:cNvPr>
          <p:cNvSpPr/>
          <p:nvPr/>
        </p:nvSpPr>
        <p:spPr>
          <a:xfrm>
            <a:off x="566053" y="184194"/>
            <a:ext cx="1620957" cy="8347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/>
              <a:t>연구방법</a:t>
            </a:r>
            <a:endParaRPr lang="en-US" altLang="ko-KR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AA25521-3884-40F4-9BD3-003F6B185331}"/>
              </a:ext>
            </a:extLst>
          </p:cNvPr>
          <p:cNvSpPr txBox="1"/>
          <p:nvPr/>
        </p:nvSpPr>
        <p:spPr>
          <a:xfrm>
            <a:off x="1376531" y="1351280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문제 해결 방법은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</a:t>
            </a:r>
            <a:r>
              <a:rPr lang="ko-KR" altLang="en-US" dirty="0"/>
              <a:t>이다</a:t>
            </a:r>
            <a:endParaRPr kumimoji="1" lang="ja-JP" altLang="en-US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210D3213-40F1-45AD-B411-AC9EBA8DAB0F}"/>
              </a:ext>
            </a:extLst>
          </p:cNvPr>
          <p:cNvGrpSpPr/>
          <p:nvPr/>
        </p:nvGrpSpPr>
        <p:grpSpPr>
          <a:xfrm>
            <a:off x="2187010" y="3148401"/>
            <a:ext cx="3207950" cy="3207950"/>
            <a:chOff x="2187010" y="3148401"/>
            <a:chExt cx="3207950" cy="3207950"/>
          </a:xfrm>
        </p:grpSpPr>
        <p:pic>
          <p:nvPicPr>
            <p:cNvPr id="15" name="図 14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6D32D9B4-FD97-4232-8C73-2C4F94D6E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7010" y="3148401"/>
              <a:ext cx="3207950" cy="320795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D474D995-D360-410B-97EB-4FD3CDF35CB4}"/>
                </a:ext>
              </a:extLst>
            </p:cNvPr>
            <p:cNvSpPr/>
            <p:nvPr/>
          </p:nvSpPr>
          <p:spPr>
            <a:xfrm>
              <a:off x="3797519" y="4226093"/>
              <a:ext cx="516855" cy="51654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0233FF85-21A9-4599-8AE1-D6D5D4C82EC1}"/>
                </a:ext>
              </a:extLst>
            </p:cNvPr>
            <p:cNvSpPr/>
            <p:nvPr/>
          </p:nvSpPr>
          <p:spPr>
            <a:xfrm>
              <a:off x="3253958" y="3725649"/>
              <a:ext cx="1603975" cy="1517431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フローチャート: 結合子 4">
              <a:extLst>
                <a:ext uri="{FF2B5EF4-FFF2-40B4-BE49-F238E27FC236}">
                  <a16:creationId xmlns:a16="http://schemas.microsoft.com/office/drawing/2014/main" id="{809B2D06-3455-4B26-9D7E-D04791B72243}"/>
                </a:ext>
              </a:extLst>
            </p:cNvPr>
            <p:cNvSpPr/>
            <p:nvPr/>
          </p:nvSpPr>
          <p:spPr>
            <a:xfrm>
              <a:off x="4400513" y="3805320"/>
              <a:ext cx="329116" cy="328739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フローチャート: 結合子 16">
              <a:extLst>
                <a:ext uri="{FF2B5EF4-FFF2-40B4-BE49-F238E27FC236}">
                  <a16:creationId xmlns:a16="http://schemas.microsoft.com/office/drawing/2014/main" id="{76F5E9B5-2B29-4456-863F-491E09945508}"/>
                </a:ext>
              </a:extLst>
            </p:cNvPr>
            <p:cNvSpPr/>
            <p:nvPr/>
          </p:nvSpPr>
          <p:spPr>
            <a:xfrm>
              <a:off x="4400513" y="4319994"/>
              <a:ext cx="329116" cy="328739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ローチャート: 結合子 17">
              <a:extLst>
                <a:ext uri="{FF2B5EF4-FFF2-40B4-BE49-F238E27FC236}">
                  <a16:creationId xmlns:a16="http://schemas.microsoft.com/office/drawing/2014/main" id="{C109714B-8CED-42BD-BF94-105E861E65F8}"/>
                </a:ext>
              </a:extLst>
            </p:cNvPr>
            <p:cNvSpPr/>
            <p:nvPr/>
          </p:nvSpPr>
          <p:spPr>
            <a:xfrm>
              <a:off x="4400513" y="4834668"/>
              <a:ext cx="329116" cy="328739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C2475DC-D143-4DBF-A0CC-0B65AAF0CAB6}"/>
              </a:ext>
            </a:extLst>
          </p:cNvPr>
          <p:cNvSpPr txBox="1"/>
          <p:nvPr/>
        </p:nvSpPr>
        <p:spPr>
          <a:xfrm>
            <a:off x="1376531" y="2052982"/>
            <a:ext cx="8513869" cy="774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300000"/>
              </a:lnSpc>
              <a:buFont typeface="+mj-lt"/>
              <a:buAutoNum type="arabicPeriod" startAt="2"/>
            </a:pPr>
            <a:r>
              <a:rPr lang="ko-KR" altLang="en-US" dirty="0"/>
              <a:t>숫자 주변에 </a:t>
            </a:r>
            <a:r>
              <a:rPr lang="en-US" altLang="ko-KR" dirty="0"/>
              <a:t>Flag </a:t>
            </a:r>
            <a:r>
              <a:rPr lang="ko-KR" altLang="en-US" dirty="0"/>
              <a:t>갯수가 숫자와 같으면 주변 </a:t>
            </a:r>
            <a:r>
              <a:rPr lang="en-US" altLang="ko-KR" dirty="0"/>
              <a:t>Block</a:t>
            </a:r>
            <a:r>
              <a:rPr lang="ko-KR" altLang="en-US" dirty="0"/>
              <a:t>이 지뢰가 아닌 것을 기억한다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0519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510</Words>
  <Application>Microsoft Office PowerPoint</Application>
  <PresentationFormat>ワイド画面</PresentationFormat>
  <Paragraphs>107</Paragraphs>
  <Slides>16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3" baseType="lpstr">
      <vt:lpstr>맑은 고딕</vt:lpstr>
      <vt:lpstr>Malgun Gothic 本文</vt:lpstr>
      <vt:lpstr>游ゴシック</vt:lpstr>
      <vt:lpstr>Arial</vt:lpstr>
      <vt:lpstr>Calibri</vt:lpstr>
      <vt:lpstr>Calibri Light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에다카츠토시</dc:creator>
  <cp:lastModifiedBy>에다카츠토시</cp:lastModifiedBy>
  <cp:revision>26</cp:revision>
  <dcterms:created xsi:type="dcterms:W3CDTF">2020-06-27T08:09:12Z</dcterms:created>
  <dcterms:modified xsi:type="dcterms:W3CDTF">2020-06-30T12:42:55Z</dcterms:modified>
</cp:coreProperties>
</file>